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79" r:id="rId4"/>
    <p:sldId id="285" r:id="rId5"/>
    <p:sldId id="275" r:id="rId6"/>
    <p:sldId id="277" r:id="rId7"/>
    <p:sldId id="276" r:id="rId8"/>
    <p:sldId id="278" r:id="rId9"/>
    <p:sldId id="267" r:id="rId10"/>
    <p:sldId id="289" r:id="rId11"/>
    <p:sldId id="288" r:id="rId12"/>
    <p:sldId id="290" r:id="rId13"/>
    <p:sldId id="291" r:id="rId14"/>
    <p:sldId id="269" r:id="rId15"/>
  </p:sldIdLst>
  <p:sldSz cx="12801600" cy="9601200" type="A3"/>
  <p:notesSz cx="6797675" cy="9928225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63" autoAdjust="0"/>
  </p:normalViewPr>
  <p:slideViewPr>
    <p:cSldViewPr>
      <p:cViewPr varScale="1">
        <p:scale>
          <a:sx n="76" d="100"/>
          <a:sy n="76" d="100"/>
        </p:scale>
        <p:origin x="1770" y="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40080" y="5179726"/>
            <a:ext cx="11628120" cy="1600200"/>
          </a:xfrm>
        </p:spPr>
        <p:txBody>
          <a:bodyPr>
            <a:noAutofit/>
          </a:bodyPr>
          <a:lstStyle>
            <a:lvl1pPr marL="0" indent="0" algn="ctr">
              <a:buNone/>
              <a:defRPr sz="3100" spc="140" baseline="0"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40080" y="2007225"/>
            <a:ext cx="11628120" cy="277368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67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9078" y="4970178"/>
            <a:ext cx="4160520" cy="2223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92005" y="4970178"/>
            <a:ext cx="4160520" cy="2223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356487" y="4936823"/>
            <a:ext cx="64008" cy="6400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40080" y="2133600"/>
            <a:ext cx="11521440" cy="6400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907280"/>
            <a:ext cx="11094720" cy="192024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67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6942411"/>
            <a:ext cx="11094720" cy="1378630"/>
          </a:xfrm>
        </p:spPr>
        <p:txBody>
          <a:bodyPr anchor="t"/>
          <a:lstStyle>
            <a:lvl1pPr marL="0" indent="0">
              <a:buNone/>
              <a:defRPr sz="2800" spc="140" baseline="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0120" y="6883791"/>
            <a:ext cx="11094720" cy="602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40080" y="2133600"/>
            <a:ext cx="5683910" cy="6400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507480" y="2133600"/>
            <a:ext cx="5683910" cy="6400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2" y="1959430"/>
            <a:ext cx="5656263" cy="10668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8016" tIns="64008" rIns="128016" bIns="64008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1">
                <a:solidFill>
                  <a:schemeClr val="tx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40080" y="3082654"/>
            <a:ext cx="5654040" cy="5479085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509703" y="3082654"/>
            <a:ext cx="5654040" cy="5479085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17627"/>
            <a:ext cx="11521440" cy="16002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507482" y="1959430"/>
            <a:ext cx="5656263" cy="10668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8016" tIns="64008" rIns="128016" bIns="64008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8123" y="3052308"/>
            <a:ext cx="5248656" cy="2223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656832" y="3052308"/>
            <a:ext cx="5248656" cy="2223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40080" y="640080"/>
            <a:ext cx="8747760" cy="8001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494520" y="2240280"/>
            <a:ext cx="2777947" cy="5227320"/>
          </a:xfrm>
        </p:spPr>
        <p:txBody>
          <a:bodyPr tIns="64008" bIns="64008" anchor="t" anchorCtr="0"/>
          <a:lstStyle>
            <a:lvl1pPr marL="0" indent="0">
              <a:lnSpc>
                <a:spcPct val="125000"/>
              </a:lnSpc>
              <a:spcAft>
                <a:spcPts val="1400"/>
              </a:spcAft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494520" y="640080"/>
            <a:ext cx="2773680" cy="1493520"/>
          </a:xfrm>
        </p:spPr>
        <p:txBody>
          <a:bodyPr lIns="128016" tIns="128016" anchor="b" anchorCtr="0"/>
          <a:lstStyle>
            <a:lvl1pPr algn="l">
              <a:buNone/>
              <a:defRPr sz="2500" b="1" spc="-7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160" y="640080"/>
            <a:ext cx="2880360" cy="1493520"/>
          </a:xfrm>
        </p:spPr>
        <p:txBody>
          <a:bodyPr lIns="128016" tIns="128016" anchor="b" anchorCtr="0"/>
          <a:lstStyle>
            <a:lvl1pPr algn="l">
              <a:buNone/>
              <a:defRPr sz="2500" b="1" spc="-7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0080" y="640080"/>
            <a:ext cx="8427720" cy="778764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1160" y="2240280"/>
            <a:ext cx="2880360" cy="618744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400"/>
              </a:spcAft>
              <a:buFontTx/>
              <a:buNone/>
              <a:defRPr sz="2200" b="0">
                <a:solidFill>
                  <a:schemeClr val="tx2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40080" y="2026922"/>
            <a:ext cx="11521440" cy="6549708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8107680" y="8685134"/>
            <a:ext cx="3627120" cy="537667"/>
          </a:xfrm>
          <a:prstGeom prst="rect">
            <a:avLst/>
          </a:prstGeom>
        </p:spPr>
        <p:txBody>
          <a:bodyPr vert="horz" lIns="128016" tIns="64008" rIns="128016" bIns="64008" anchor="ctr" anchorCtr="0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592DEBE-F67D-41D1-BDDB-CEBB1C9F02D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987040" y="8685134"/>
            <a:ext cx="5013960" cy="537667"/>
          </a:xfrm>
          <a:prstGeom prst="rect">
            <a:avLst/>
          </a:prstGeom>
        </p:spPr>
        <p:txBody>
          <a:bodyPr vert="horz" lIns="128016" tIns="64008" rIns="128016" bIns="64008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774805" y="8654143"/>
            <a:ext cx="853440" cy="64008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2200" baseline="0">
                <a:solidFill>
                  <a:schemeClr val="tx2"/>
                </a:solidFill>
              </a:defRPr>
            </a:lvl1pPr>
          </a:lstStyle>
          <a:p>
            <a:fld id="{BB6BA124-DEE5-47B1-B51E-E96ADEB6E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0080" y="213360"/>
            <a:ext cx="11521440" cy="1706880"/>
          </a:xfrm>
          <a:prstGeom prst="rect">
            <a:avLst/>
          </a:prstGeom>
          <a:ln w="6350" cap="rnd">
            <a:noFill/>
          </a:ln>
        </p:spPr>
        <p:txBody>
          <a:bodyPr vert="horz" lIns="128016" tIns="64008" rIns="128016" bIns="64008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5900" b="0" kern="1200" spc="-14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84048" indent="-384048" algn="l" rtl="0" eaLnBrk="1" latinLnBrk="0" hangingPunct="1">
        <a:spcBef>
          <a:spcPts val="840"/>
        </a:spcBef>
        <a:buClr>
          <a:schemeClr val="accent2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84048" algn="l" rtl="0" eaLnBrk="1" latinLnBrk="0" hangingPunct="1">
        <a:spcBef>
          <a:spcPts val="42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2pPr>
      <a:lvl3pPr marL="1408176" indent="-320040" algn="l" rtl="0" eaLnBrk="1" latinLnBrk="0" hangingPunct="1">
        <a:spcBef>
          <a:spcPts val="42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24" indent="-320040" algn="l" rtl="0" eaLnBrk="1" latinLnBrk="0" hangingPunct="1">
        <a:spcBef>
          <a:spcPts val="42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indent="-32004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32004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352" indent="-256032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256032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indent="-256032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8831" y="480120"/>
            <a:ext cx="11814656" cy="1292662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ru-RU" sz="7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Пограничный контроль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099" y="2784376"/>
            <a:ext cx="12422119" cy="3514808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автоматизированного </a:t>
            </a:r>
            <a:endParaRPr lang="en-US" sz="44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двухуровневого паспортного контроля.</a:t>
            </a:r>
            <a:endParaRPr lang="en-US" sz="44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Варианты технической реализации </a:t>
            </a:r>
            <a:endParaRPr lang="en-US" sz="44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оформления и пропуска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314730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646" y="167429"/>
            <a:ext cx="12067834" cy="59093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автоматизированного паспортного контроля.</a:t>
            </a:r>
          </a:p>
        </p:txBody>
      </p:sp>
      <p:pic>
        <p:nvPicPr>
          <p:cNvPr id="1026" name="Picture 2" descr="Картинки по запросу automated passport control 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4" y="1060801"/>
            <a:ext cx="55046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0840" y="1194920"/>
            <a:ext cx="51845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Израиль также ведет работы по переходу на двухуровневый автоматизированный пограничный контроль.</a:t>
            </a: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Апробация данной схемы организации пограничного контроля проходила в течении 2 лет.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896" y="4368552"/>
            <a:ext cx="64859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эксперимента 86% граждан Израиля бывающих за границей оказались довольны автоматизированной процедурой паспортного контроля. </a:t>
            </a: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Министр внутренних дел Израиля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Гилад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Эрдан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выступил с инициативой закрепления на законодательном уровне  процедуры биометрической регистрации как обязательной и необходимости перехода на автоматизированный пограничный контроль.</a:t>
            </a:r>
          </a:p>
        </p:txBody>
      </p:sp>
      <p:pic>
        <p:nvPicPr>
          <p:cNvPr id="1028" name="Picture 4" descr="Картинки по запросу automated passport control isra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35" y="4781855"/>
            <a:ext cx="5371705" cy="30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5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.tourister.ru/files/9/6/6/4/9/8/6/clones/728_486_fixedwid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80" y="4296544"/>
            <a:ext cx="6934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m.cnbc.com/applications/cnbc.com/resources/img/editorial/2013/10/04/101087979-Passport-Kiosks-ready-to-go-at-JFK__r_courtesy-Delta-Air-Lines.530x298.jpg?v=13809073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6" y="696144"/>
            <a:ext cx="768407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pserv.ru/int/imgs/564dde5c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52" y="1064363"/>
            <a:ext cx="3952528" cy="26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orumdaily.com/wp-content/uploads/2016/06/hires-1068x732-1-1024x7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5520680"/>
            <a:ext cx="4456650" cy="30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5233" y="29927"/>
            <a:ext cx="12457384" cy="59093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автоматизированного паспортного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7855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2108" y="264096"/>
            <a:ext cx="12457384" cy="59093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облик пункта пропуска.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F49D8-04B6-41CB-B6DC-1AAF76CC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2" y="1056184"/>
            <a:ext cx="11688915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2108" y="264096"/>
            <a:ext cx="12457384" cy="59093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облик пункта пропуска.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A1BC4-47E9-4D0C-B668-6770A1AE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4" y="984176"/>
            <a:ext cx="11449272" cy="80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8272" y="2208312"/>
            <a:ext cx="9765109" cy="5730800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6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ЗАО «ПМЦ «Авангард»</a:t>
            </a:r>
          </a:p>
          <a:p>
            <a:pPr algn="ctr"/>
            <a:endParaRPr lang="ru-RU" sz="46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6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i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Департамента </a:t>
            </a:r>
          </a:p>
          <a:p>
            <a:pPr algn="ctr"/>
            <a:r>
              <a:rPr lang="ru-RU" sz="3600" b="1" i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программно-технического обеспечения</a:t>
            </a:r>
          </a:p>
          <a:p>
            <a:pPr algn="ctr"/>
            <a:r>
              <a:rPr lang="ru-RU" sz="3600" b="1" i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государственных органов</a:t>
            </a:r>
          </a:p>
          <a:p>
            <a:pPr algn="ctr"/>
            <a:endParaRPr lang="ru-RU" sz="3600" b="1" i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Лопаткин Александр Владимирович</a:t>
            </a:r>
            <a:endParaRPr lang="en-US" sz="36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6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27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521" y="343060"/>
            <a:ext cx="9354997" cy="590931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Автоматизированный паспортный 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252" y="1920280"/>
            <a:ext cx="119836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3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мировой тенденцией в системах паспортного контроля можно считать переход на автоматические и автоматизированные системы в основе которых лежат работы с биометрическими данными граждан.</a:t>
            </a:r>
          </a:p>
          <a:p>
            <a:pPr algn="just"/>
            <a:endParaRPr lang="ru-RU" sz="3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Цель – создать российский программно-аппаратный комплекс автоматизированного паспортного контроля применимый для задач пограничной службы и транспортной отрасли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2626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4521" y="343060"/>
            <a:ext cx="9354997" cy="590931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Автоматизированный паспортный контроль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160" y="1401213"/>
            <a:ext cx="115932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Основной подход к автоматизации паспортного контроля – создание двухуровневой системы автоматизированного паспортного контроля, в основе которой предварительный сбор первичных данных.</a:t>
            </a:r>
          </a:p>
          <a:p>
            <a:pPr algn="just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Основной принцип создания комплекса автоматизированного паспортного контроля – создание модульной системы, позволяющей реализовывать различные технологические схемы организации пограничного контроля в пункте пропуска.</a:t>
            </a:r>
          </a:p>
          <a:p>
            <a:pPr algn="just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61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5832" y="2"/>
            <a:ext cx="12112354" cy="1052596"/>
          </a:xfrm>
          <a:prstGeom prst="rect">
            <a:avLst/>
          </a:prstGeom>
          <a:noFill/>
        </p:spPr>
        <p:txBody>
          <a:bodyPr wrap="non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 организации автоматизированного паспортного </a:t>
            </a:r>
          </a:p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контроля на основе анализа предварительной информации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845874" y="1445711"/>
            <a:ext cx="4631349" cy="10498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870959" y="2984031"/>
            <a:ext cx="4631349" cy="13386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861087" y="4649961"/>
            <a:ext cx="4631349" cy="15744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880966" y="6469092"/>
            <a:ext cx="4631349" cy="11277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871094" y="7924126"/>
            <a:ext cx="4631349" cy="8708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2913772" y="1032597"/>
            <a:ext cx="667785" cy="334730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 rot="5400000">
            <a:off x="3072507" y="2426935"/>
            <a:ext cx="551888" cy="405024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5400000">
            <a:off x="3087021" y="4273469"/>
            <a:ext cx="551888" cy="405024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 rot="5400000">
            <a:off x="3059427" y="5927332"/>
            <a:ext cx="607077" cy="368204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8712" y="1396271"/>
            <a:ext cx="6969474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билета и появление первичной информации в системе перевозчика</a:t>
            </a:r>
          </a:p>
          <a:p>
            <a:endParaRPr lang="ru-RU" sz="11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первичной информации на пункт пропуска. Принятие предварительного решения о пропуске через автоматизированную систему.</a:t>
            </a:r>
          </a:p>
          <a:p>
            <a:endParaRPr lang="ru-RU" sz="1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на пункте пропуска проходит самостоятельную регистрацию пересечения Государственной границы. Получает информацию о следовании через автоматический проход или кабину паспортного контроля.</a:t>
            </a:r>
          </a:p>
          <a:p>
            <a:endParaRPr lang="ru-RU" sz="1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автоматический проход осуществляется пропуск (не пропуск) граждан через Государственную границу.</a:t>
            </a:r>
          </a:p>
          <a:p>
            <a:endParaRPr lang="ru-RU" sz="1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 производит простановку оттиска </a:t>
            </a:r>
            <a:r>
              <a:rPr lang="ru-RU" sz="24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даташтампа</a:t>
            </a:r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</a:t>
            </a:r>
          </a:p>
        </p:txBody>
      </p:sp>
      <p:pic>
        <p:nvPicPr>
          <p:cNvPr id="1026" name="Picture 2" descr="http://aviaskan.ru/pages/e-ticket/img/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61" y="1595816"/>
            <a:ext cx="1497363" cy="74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6/05/28/188024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29" y="3157971"/>
            <a:ext cx="527429" cy="9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C:\Users\SL\Downloads\444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66" y="6432528"/>
            <a:ext cx="1191915" cy="11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SL\Downloads\5555 (1)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50" y="4755596"/>
            <a:ext cx="557030" cy="13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1258" y="8081814"/>
            <a:ext cx="303414" cy="71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ятно 1 27"/>
          <p:cNvSpPr/>
          <p:nvPr/>
        </p:nvSpPr>
        <p:spPr>
          <a:xfrm rot="2811166">
            <a:off x="4270391" y="4822222"/>
            <a:ext cx="1550955" cy="75378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 rot="2811166">
            <a:off x="4270389" y="6639835"/>
            <a:ext cx="1550955" cy="75378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5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801600" cy="99104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организации автоматизированного паспортного контроля </a:t>
            </a:r>
            <a:endParaRPr lang="en-US" sz="28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регистрации и автоматический проход сопряжены)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2983" y="1192696"/>
            <a:ext cx="6398457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автоматизированный паспортный контроль допускаются граждане России старше 18 лет следующие с биометрическим заграничным паспортом второго поколения и выше (чип паспорта содержит биометрическую информацию: изображение лица, отпечатки пальцев и/или радужную оболочку глаза)</a:t>
            </a:r>
          </a:p>
          <a:p>
            <a:pPr algn="just"/>
            <a:endParaRPr lang="ru-RU" sz="1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автоматического прохода:</a:t>
            </a:r>
          </a:p>
          <a:p>
            <a:pPr marL="698500" indent="-342900" algn="just">
              <a:buFontTx/>
              <a:buChar char="-"/>
            </a:pPr>
            <a:r>
              <a:rPr lang="ru-RU" sz="1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Считывание данных паспорта</a:t>
            </a:r>
          </a:p>
          <a:p>
            <a:pPr marL="698500" indent="-342900" algn="just">
              <a:buFontTx/>
              <a:buChar char="-"/>
            </a:pPr>
            <a:r>
              <a:rPr lang="ru-RU" sz="1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Считывание биометрических характеристик гражданина (отпечатки пальцев и фотоизображение лица, сетчатки глаза)</a:t>
            </a:r>
          </a:p>
          <a:p>
            <a:pPr marL="698500" indent="-342900" algn="just">
              <a:buFontTx/>
              <a:buChar char="-"/>
            </a:pPr>
            <a:r>
              <a:rPr lang="ru-RU" sz="1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личности гражданина</a:t>
            </a:r>
          </a:p>
          <a:p>
            <a:pPr marL="698500" indent="-342900" algn="just">
              <a:buFontTx/>
              <a:buChar char="-"/>
            </a:pPr>
            <a:r>
              <a:rPr lang="ru-RU" sz="1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(не пропуск) гражданина через Государственную границу</a:t>
            </a:r>
          </a:p>
          <a:p>
            <a:pPr marL="698500" indent="-342900" algn="just">
              <a:buFontTx/>
              <a:buChar char="-"/>
            </a:pPr>
            <a:r>
              <a:rPr lang="ru-RU" sz="1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подлинности документа</a:t>
            </a:r>
          </a:p>
          <a:p>
            <a:pPr marL="698500" indent="-342900" algn="just">
              <a:buFontTx/>
              <a:buChar char="-"/>
            </a:pPr>
            <a:endParaRPr lang="ru-RU" sz="1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автоматический проход способен пропустить до 3000 человек/сутки – аналогичную скорость пропуска обеспечит не менее 5 кабин паспортного контроля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4" y="1298712"/>
            <a:ext cx="5266839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0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144" y="1221436"/>
            <a:ext cx="1180931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 проходы оборудуются: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Интерактивным табло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Считывателем ПВД НП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 сбора биометрических данных (фотоизображение лица, отпечатки пальцев, сетчатки глаза)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 датчиков (вес, контроль нахождения 1 человека в шлюзовом модуле и т.д.)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Турникетами входа в шлюзовой модуль автоматического прохода и выхода из него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Считывателями карт доступа на входе и выходе автоматического прохода</a:t>
            </a: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личности гражданина происходит на основе результатов сравнения: </a:t>
            </a:r>
          </a:p>
          <a:p>
            <a:pPr marL="457200" indent="-4572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фотоизображения лица гражданина из чипа паспорта и камеры</a:t>
            </a:r>
          </a:p>
          <a:p>
            <a:pPr marL="457200" indent="-4572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отпечатков пальцев из чипа паспорта и считывателя </a:t>
            </a: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организации процесса паспортного контроля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очередей на паспортном контроле пункта пропуска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штата сотрудников задействованных в процессе паспортного контроля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Применимо на направлениях въезд и выезд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пропускной способности</a:t>
            </a: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"/>
            <a:ext cx="12801600" cy="99104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организации автоматизированного паспортного контроля </a:t>
            </a:r>
            <a:endParaRPr lang="en-US" sz="28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регистрации и автоматический проход сопряжены)</a:t>
            </a:r>
          </a:p>
        </p:txBody>
      </p:sp>
    </p:spTree>
    <p:extLst>
      <p:ext uri="{BB962C8B-B14F-4D97-AF65-F5344CB8AC3E}">
        <p14:creationId xmlns:p14="http://schemas.microsoft.com/office/powerpoint/2010/main" val="66561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1200200"/>
            <a:ext cx="5290091" cy="79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8752" y="1272208"/>
            <a:ext cx="626469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автоматизированный паспортный контроль допускаются граждане России и иностранных государств старше 18 лет </a:t>
            </a: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личности гражданина возможна: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фотоизображению лица, отпечаткам пальцев, сетчатке глаза (если данные содержатся в чипе паспорта)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фотоизображению лица, если паспорт не содержит отпечатки пальцев и сетчатку глаза но при этом автоматическая система считает достаточным уровень сходства по фотографии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Отпечаткам пальцев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Сетчатке глаза</a:t>
            </a: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могут быть допущены на автоматический паспортный контроль в случае если система имеет доступ к данным отпечатков пальцев и/или сетчатки глаза</a:t>
            </a:r>
          </a:p>
          <a:p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 стойка самостоятельной регистрации способна обеспечить регистрацию до 3000 человек/сутки – а один автоматический проход способен пропустить до </a:t>
            </a:r>
            <a:r>
              <a:rPr lang="en-US" sz="2400" b="1" dirty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400" b="1" dirty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 человек/сутки.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"/>
            <a:ext cx="12801600" cy="99104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организации автоматизированного паспортного контроля </a:t>
            </a:r>
            <a:endParaRPr lang="en-US" sz="28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регистрации и</a:t>
            </a:r>
            <a:r>
              <a:rPr lang="en-US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автоматический проход разнесены)</a:t>
            </a:r>
          </a:p>
        </p:txBody>
      </p:sp>
    </p:spTree>
    <p:extLst>
      <p:ext uri="{BB962C8B-B14F-4D97-AF65-F5344CB8AC3E}">
        <p14:creationId xmlns:p14="http://schemas.microsoft.com/office/powerpoint/2010/main" val="249701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2148" y="1128192"/>
            <a:ext cx="11737304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в сравнении с сопряженной системой: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управление очередью на основе оценки рисков, гражданства и имеющихся очередей 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использование ресурсов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оформления иностранных граждан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Применимо на направлениях въезд и выезд</a:t>
            </a:r>
          </a:p>
          <a:p>
            <a:pPr marL="342900" indent="-342900">
              <a:buFontTx/>
              <a:buChar char="-"/>
            </a:pPr>
            <a:endParaRPr lang="ru-RU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стойки предварительного паспортного контроля:</a:t>
            </a:r>
          </a:p>
          <a:p>
            <a:pPr marL="355600" indent="-3556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Считывание данных паспорта</a:t>
            </a:r>
          </a:p>
          <a:p>
            <a:pPr marL="355600" indent="-3556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Считывание биометрических характеристик гражданина (отпечатки пальцев и фотоизображение лица, сетчатки глаза)</a:t>
            </a:r>
          </a:p>
          <a:p>
            <a:pPr marL="355600" indent="-3556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личности гражданина</a:t>
            </a:r>
          </a:p>
          <a:p>
            <a:pPr marL="355600" indent="-3556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срока действия визы для иностранных граждан</a:t>
            </a:r>
          </a:p>
          <a:p>
            <a:pPr marL="355600" indent="-3556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миграционных карт для иностранных граждан прибывающих в Российскую Федерацию</a:t>
            </a:r>
          </a:p>
          <a:p>
            <a:pPr marL="355600" indent="-3556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наложенных ограничениях ФССП</a:t>
            </a:r>
          </a:p>
          <a:p>
            <a:pPr marL="355600" indent="-3556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подлинности документа</a:t>
            </a:r>
          </a:p>
          <a:p>
            <a:endParaRPr lang="ru-RU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автоматического прохода: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Считывание биометрических характеристик гражданина (фотоизображение лица, и при необходимости отпечатки пальцев)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личности гражданина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(не пропуск) гражданина через Государственную границу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"/>
            <a:ext cx="12801600" cy="99104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организации автоматизированного паспортного контроля </a:t>
            </a:r>
            <a:endParaRPr lang="en-US" sz="2800" b="1" spc="7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регистрации и</a:t>
            </a:r>
            <a:r>
              <a:rPr lang="en-US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автоматический проход разнесены)</a:t>
            </a:r>
          </a:p>
        </p:txBody>
      </p:sp>
    </p:spTree>
    <p:extLst>
      <p:ext uri="{BB962C8B-B14F-4D97-AF65-F5344CB8AC3E}">
        <p14:creationId xmlns:p14="http://schemas.microsoft.com/office/powerpoint/2010/main" val="127390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75" y="295467"/>
            <a:ext cx="12067834" cy="590931"/>
          </a:xfrm>
          <a:prstGeom prst="rect">
            <a:avLst/>
          </a:prstGeom>
          <a:noFill/>
        </p:spPr>
        <p:txBody>
          <a:bodyPr wrap="square" lIns="128016" tIns="64008" rIns="128016" bIns="640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7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Преимущества автоматизированного комплекса ПК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8072" y="1560240"/>
            <a:ext cx="111612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пропускной способности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вероятности не пропуска лица с действительными документами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принятия предварительного решения на основе предварительной информации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большего количества информации для проведения мероприятий ГКО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трудозатрат личного состава пограничной службы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3261</TotalTime>
  <Words>686</Words>
  <Application>Microsoft Office PowerPoint</Application>
  <PresentationFormat>A3 (297x420 мм)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</dc:creator>
  <cp:lastModifiedBy>Александр</cp:lastModifiedBy>
  <cp:revision>219</cp:revision>
  <cp:lastPrinted>2017-07-10T15:44:46Z</cp:lastPrinted>
  <dcterms:created xsi:type="dcterms:W3CDTF">2017-06-06T19:30:33Z</dcterms:created>
  <dcterms:modified xsi:type="dcterms:W3CDTF">2018-12-06T09:31:39Z</dcterms:modified>
</cp:coreProperties>
</file>